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4" r:id="rId9"/>
    <p:sldId id="265" r:id="rId10"/>
    <p:sldId id="266" r:id="rId11"/>
    <p:sldId id="267" r:id="rId12"/>
    <p:sldId id="269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Климович" initials="АК" lastIdx="1" clrIdx="0">
    <p:extLst>
      <p:ext uri="{19B8F6BF-5375-455C-9EA6-DF929625EA0E}">
        <p15:presenceInfo xmlns:p15="http://schemas.microsoft.com/office/powerpoint/2012/main" userId="559831df4824d2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45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3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9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9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2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3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ru-BY" dirty="0"/>
          </a:p>
        </p:txBody>
      </p:sp>
      <p:sp>
        <p:nvSpPr>
          <p:cNvPr id="6" name="Shape 4"/>
          <p:cNvSpPr/>
          <p:nvPr/>
        </p:nvSpPr>
        <p:spPr>
          <a:xfrm>
            <a:off x="6319599" y="64280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9D707CE-BB55-4C49-B4A0-277D57FEE5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486400" y="1837747"/>
            <a:ext cx="8982143" cy="5052456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35DA4EAA-D062-4BA1-B8A4-05F9F3EE705A}"/>
              </a:ext>
            </a:extLst>
          </p:cNvPr>
          <p:cNvSpPr/>
          <p:nvPr/>
        </p:nvSpPr>
        <p:spPr>
          <a:xfrm>
            <a:off x="8191377" y="2565364"/>
            <a:ext cx="6277166" cy="1657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ru-RU" sz="2800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ИСКУССТВЕННЫЙ ИНТЕЛЛЕКТ ДЛЯ МЕДИЦИНЫ</a:t>
            </a:r>
            <a:endParaRPr lang="en-US" sz="5400" u="sng" dirty="0"/>
          </a:p>
        </p:txBody>
      </p:sp>
      <p:sp>
        <p:nvSpPr>
          <p:cNvPr id="4" name="Text 2"/>
          <p:cNvSpPr/>
          <p:nvPr/>
        </p:nvSpPr>
        <p:spPr>
          <a:xfrm>
            <a:off x="6255424" y="843617"/>
            <a:ext cx="7723018" cy="1721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ru-RU" sz="524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КОНЦЕПЦИЯ НОВОГО ПРОДУКТА</a:t>
            </a:r>
            <a:r>
              <a:rPr lang="en-US" sz="524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ru-RU" sz="5249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63067" y="6816776"/>
            <a:ext cx="2415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Алексей</a:t>
            </a: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Климович</a:t>
            </a:r>
            <a:endParaRPr lang="en-US" sz="2187" b="1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855EEE0-5386-4EF3-B674-0FBB07A7E41A}"/>
              </a:ext>
            </a:extLst>
          </p:cNvPr>
          <p:cNvSpPr/>
          <p:nvPr/>
        </p:nvSpPr>
        <p:spPr>
          <a:xfrm>
            <a:off x="9525501" y="6136738"/>
            <a:ext cx="532898" cy="532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BE515F1-F1E4-461D-A2F0-2F54674D17C8}"/>
              </a:ext>
            </a:extLst>
          </p:cNvPr>
          <p:cNvSpPr/>
          <p:nvPr/>
        </p:nvSpPr>
        <p:spPr>
          <a:xfrm>
            <a:off x="6743584" y="6088839"/>
            <a:ext cx="532898" cy="532898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D75B81F-8738-496A-993A-A50320DC3F05}"/>
              </a:ext>
            </a:extLst>
          </p:cNvPr>
          <p:cNvSpPr/>
          <p:nvPr/>
        </p:nvSpPr>
        <p:spPr>
          <a:xfrm>
            <a:off x="12301949" y="6108886"/>
            <a:ext cx="532898" cy="532898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FFE589DB-86B6-445D-B5D5-0C5F48BB9493}"/>
              </a:ext>
            </a:extLst>
          </p:cNvPr>
          <p:cNvSpPr/>
          <p:nvPr/>
        </p:nvSpPr>
        <p:spPr>
          <a:xfrm>
            <a:off x="8934870" y="6832681"/>
            <a:ext cx="2415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Никита Гиль</a:t>
            </a:r>
            <a:endParaRPr lang="en-US" sz="2187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D812E4F6-FC8D-45D7-8B40-DA532D4D5124}"/>
              </a:ext>
            </a:extLst>
          </p:cNvPr>
          <p:cNvSpPr/>
          <p:nvPr/>
        </p:nvSpPr>
        <p:spPr>
          <a:xfrm>
            <a:off x="11562902" y="6812622"/>
            <a:ext cx="24155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Степан Кардаш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Анализ затрат на производство и реализацию продукции">
            <a:extLst>
              <a:ext uri="{FF2B5EF4-FFF2-40B4-BE49-F238E27FC236}">
                <a16:creationId xmlns:a16="http://schemas.microsoft.com/office/drawing/2014/main" id="{AB6AA9C8-BC04-422E-84EB-550C42BE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4" b="9732"/>
          <a:stretch/>
        </p:blipFill>
        <p:spPr bwMode="auto">
          <a:xfrm>
            <a:off x="-1" y="0"/>
            <a:ext cx="14638655" cy="823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94B49558-43E6-43B8-A256-0AEADADDE48C}"/>
              </a:ext>
            </a:extLst>
          </p:cNvPr>
          <p:cNvSpPr/>
          <p:nvPr/>
        </p:nvSpPr>
        <p:spPr>
          <a:xfrm>
            <a:off x="3961175" y="459871"/>
            <a:ext cx="7736271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ru-RU" sz="4214" dirty="0">
                <a:solidFill>
                  <a:srgbClr val="1B1B27"/>
                </a:solidFill>
                <a:latin typeface="Raleway" pitchFamily="34" charset="0"/>
              </a:rPr>
              <a:t>План реализации продукта</a:t>
            </a:r>
            <a:endParaRPr lang="en-US" sz="4214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CCC44E8-FE01-4A1A-91F6-1488B4654825}"/>
              </a:ext>
            </a:extLst>
          </p:cNvPr>
          <p:cNvSpPr/>
          <p:nvPr/>
        </p:nvSpPr>
        <p:spPr>
          <a:xfrm>
            <a:off x="3959212" y="2230693"/>
            <a:ext cx="7221178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97"/>
              </a:lnSpc>
            </a:pPr>
            <a:r>
              <a:rPr lang="ru-RU" sz="2800" b="1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и анализ медицинских данных </a:t>
            </a: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DCE0B7F2-92B4-4D98-829D-B5ED98717108}"/>
              </a:ext>
            </a:extLst>
          </p:cNvPr>
          <p:cNvSpPr/>
          <p:nvPr/>
        </p:nvSpPr>
        <p:spPr>
          <a:xfrm>
            <a:off x="3961175" y="3412305"/>
            <a:ext cx="6908334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97"/>
              </a:lnSpc>
            </a:pPr>
            <a:r>
              <a:rPr lang="ru-RU" sz="2800" b="1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алгоритмов машинного обучения</a:t>
            </a: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C352A458-EE1C-4D62-A784-324B0588BF9D}"/>
              </a:ext>
            </a:extLst>
          </p:cNvPr>
          <p:cNvSpPr/>
          <p:nvPr/>
        </p:nvSpPr>
        <p:spPr>
          <a:xfrm>
            <a:off x="3958423" y="4804481"/>
            <a:ext cx="7347032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97"/>
              </a:lnSpc>
            </a:pPr>
            <a:r>
              <a:rPr lang="ru-RU" sz="2800" b="1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интеллектуальной системы </a:t>
            </a: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A6045C02-5DF7-4E76-B90D-0C7926F6AAB1}"/>
              </a:ext>
            </a:extLst>
          </p:cNvPr>
          <p:cNvSpPr/>
          <p:nvPr/>
        </p:nvSpPr>
        <p:spPr>
          <a:xfrm>
            <a:off x="3961174" y="5924119"/>
            <a:ext cx="6908334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97"/>
              </a:lnSpc>
            </a:pPr>
            <a:r>
              <a:rPr lang="ru-RU" sz="2800" b="1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 и внедрение </a:t>
            </a:r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76425879-6F20-4974-9BC8-AB275EB5A553}"/>
              </a:ext>
            </a:extLst>
          </p:cNvPr>
          <p:cNvSpPr/>
          <p:nvPr/>
        </p:nvSpPr>
        <p:spPr>
          <a:xfrm>
            <a:off x="10347158" y="2438400"/>
            <a:ext cx="2518966" cy="1155032"/>
          </a:xfrm>
          <a:custGeom>
            <a:avLst/>
            <a:gdLst>
              <a:gd name="connsiteX0" fmla="*/ 144379 w 2518966"/>
              <a:gd name="connsiteY0" fmla="*/ 0 h 1155032"/>
              <a:gd name="connsiteX1" fmla="*/ 2518610 w 2518966"/>
              <a:gd name="connsiteY1" fmla="*/ 417095 h 1155032"/>
              <a:gd name="connsiteX2" fmla="*/ 0 w 2518966"/>
              <a:gd name="connsiteY2" fmla="*/ 1155032 h 11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8966" h="1155032">
                <a:moveTo>
                  <a:pt x="144379" y="0"/>
                </a:moveTo>
                <a:cubicBezTo>
                  <a:pt x="1343526" y="112295"/>
                  <a:pt x="2542673" y="224590"/>
                  <a:pt x="2518610" y="417095"/>
                </a:cubicBezTo>
                <a:cubicBezTo>
                  <a:pt x="2494547" y="609600"/>
                  <a:pt x="1247273" y="882316"/>
                  <a:pt x="0" y="1155032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7914EEC8-F4A8-44B7-828A-C3B05F486753}"/>
              </a:ext>
            </a:extLst>
          </p:cNvPr>
          <p:cNvSpPr/>
          <p:nvPr/>
        </p:nvSpPr>
        <p:spPr>
          <a:xfrm>
            <a:off x="1989217" y="3625516"/>
            <a:ext cx="2614867" cy="1347537"/>
          </a:xfrm>
          <a:custGeom>
            <a:avLst/>
            <a:gdLst>
              <a:gd name="connsiteX0" fmla="*/ 2614867 w 2614867"/>
              <a:gd name="connsiteY0" fmla="*/ 0 h 1347537"/>
              <a:gd name="connsiteX1" fmla="*/ 4 w 2614867"/>
              <a:gd name="connsiteY1" fmla="*/ 561473 h 1347537"/>
              <a:gd name="connsiteX2" fmla="*/ 2598825 w 2614867"/>
              <a:gd name="connsiteY2" fmla="*/ 1347537 h 13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867" h="1347537">
                <a:moveTo>
                  <a:pt x="2614867" y="0"/>
                </a:moveTo>
                <a:cubicBezTo>
                  <a:pt x="1308772" y="168442"/>
                  <a:pt x="2678" y="336884"/>
                  <a:pt x="4" y="561473"/>
                </a:cubicBezTo>
                <a:cubicBezTo>
                  <a:pt x="-2670" y="786062"/>
                  <a:pt x="1298077" y="1066799"/>
                  <a:pt x="2598825" y="134753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C2E8C9F7-A4D3-4544-A17B-1A791EA09678}"/>
              </a:ext>
            </a:extLst>
          </p:cNvPr>
          <p:cNvSpPr/>
          <p:nvPr/>
        </p:nvSpPr>
        <p:spPr>
          <a:xfrm>
            <a:off x="10206681" y="4992130"/>
            <a:ext cx="2610374" cy="1075038"/>
          </a:xfrm>
          <a:custGeom>
            <a:avLst/>
            <a:gdLst>
              <a:gd name="connsiteX0" fmla="*/ 420130 w 2610374"/>
              <a:gd name="connsiteY0" fmla="*/ 0 h 1075038"/>
              <a:gd name="connsiteX1" fmla="*/ 2607276 w 2610374"/>
              <a:gd name="connsiteY1" fmla="*/ 432486 h 1075038"/>
              <a:gd name="connsiteX2" fmla="*/ 0 w 2610374"/>
              <a:gd name="connsiteY2" fmla="*/ 1075038 h 107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74" h="1075038">
                <a:moveTo>
                  <a:pt x="420130" y="0"/>
                </a:moveTo>
                <a:cubicBezTo>
                  <a:pt x="1548714" y="126656"/>
                  <a:pt x="2677298" y="253313"/>
                  <a:pt x="2607276" y="432486"/>
                </a:cubicBezTo>
                <a:cubicBezTo>
                  <a:pt x="2537254" y="611659"/>
                  <a:pt x="413951" y="970006"/>
                  <a:pt x="0" y="1075038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8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5" grpId="0" animBg="1"/>
      <p:bldP spid="26" grpId="0" animBg="1"/>
      <p:bldP spid="34" grpId="0" animBg="1"/>
      <p:bldP spid="35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7170" name="Picture 2" descr="MedSight APK 2.4 for Android – Download MedSight APK Latest Version from  APKFab.com">
            <a:extLst>
              <a:ext uri="{FF2B5EF4-FFF2-40B4-BE49-F238E27FC236}">
                <a16:creationId xmlns:a16="http://schemas.microsoft.com/office/drawing/2014/main" id="{096D8DEF-EC85-475A-810A-65F39C8D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520" y="2859706"/>
            <a:ext cx="2624675" cy="26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Присоединяйся к Health Samurai Team">
            <a:extLst>
              <a:ext uri="{FF2B5EF4-FFF2-40B4-BE49-F238E27FC236}">
                <a16:creationId xmlns:a16="http://schemas.microsoft.com/office/drawing/2014/main" id="{96705B5E-CAD3-4C78-9928-A6AAF111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93" y="2843421"/>
            <a:ext cx="6622853" cy="170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Блог проекта NEUROSEED">
            <a:extLst>
              <a:ext uri="{FF2B5EF4-FFF2-40B4-BE49-F238E27FC236}">
                <a16:creationId xmlns:a16="http://schemas.microsoft.com/office/drawing/2014/main" id="{089E005D-D568-4DFB-BDA9-39DAF55B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08" y="4722096"/>
            <a:ext cx="2774969" cy="27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tellection | Almaty">
            <a:extLst>
              <a:ext uri="{FF2B5EF4-FFF2-40B4-BE49-F238E27FC236}">
                <a16:creationId xmlns:a16="http://schemas.microsoft.com/office/drawing/2014/main" id="{640FDB6C-C5EB-4E21-8D54-CD0E4FA7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98" y="6000833"/>
            <a:ext cx="4916453" cy="18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Медиарейтинг PR-агентств – Ассоциация компаний консультантов в области  связей с общественностью">
            <a:extLst>
              <a:ext uri="{FF2B5EF4-FFF2-40B4-BE49-F238E27FC236}">
                <a16:creationId xmlns:a16="http://schemas.microsoft.com/office/drawing/2014/main" id="{BAB492E0-FAF1-4D10-B419-8ECE2107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30" y="5805445"/>
            <a:ext cx="3880775" cy="16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Вакансии компании Медицинские Технологии">
            <a:extLst>
              <a:ext uri="{FF2B5EF4-FFF2-40B4-BE49-F238E27FC236}">
                <a16:creationId xmlns:a16="http://schemas.microsoft.com/office/drawing/2014/main" id="{B66DED73-503F-4FC7-927A-5344A82F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54" y="4854980"/>
            <a:ext cx="4145080" cy="148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2BE1E98E-C288-4F88-A88D-24ED4CBC3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43850"/>
            <a:ext cx="14630400" cy="2675811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0464520" y="625162"/>
            <a:ext cx="10168414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ru-RU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Конкуренция</a:t>
            </a:r>
            <a:endParaRPr lang="en-US" sz="4214" dirty="0"/>
          </a:p>
        </p:txBody>
      </p:sp>
    </p:spTree>
    <p:extLst>
      <p:ext uri="{BB962C8B-B14F-4D97-AF65-F5344CB8AC3E}">
        <p14:creationId xmlns:p14="http://schemas.microsoft.com/office/powerpoint/2010/main" val="16415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1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Прикол не прикол… Машина… продана?! — Toyota Corolla (120), 1,5 л, 2002  года | прикол | DRIVE2">
            <a:extLst>
              <a:ext uri="{FF2B5EF4-FFF2-40B4-BE49-F238E27FC236}">
                <a16:creationId xmlns:a16="http://schemas.microsoft.com/office/drawing/2014/main" id="{3D0CEA3C-BB83-4A41-8AC3-D0F5C1AE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19047"/>
          <a:stretch/>
        </p:blipFill>
        <p:spPr bwMode="auto">
          <a:xfrm>
            <a:off x="0" y="-14647"/>
            <a:ext cx="14630400" cy="82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94B49558-43E6-43B8-A256-0AEADADDE48C}"/>
              </a:ext>
            </a:extLst>
          </p:cNvPr>
          <p:cNvSpPr/>
          <p:nvPr/>
        </p:nvSpPr>
        <p:spPr>
          <a:xfrm>
            <a:off x="1631092" y="4114800"/>
            <a:ext cx="12603892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ru-RU" sz="8000" b="1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34" charset="0"/>
                <a:ea typeface="Raleway" pitchFamily="34" charset="-122"/>
                <a:cs typeface="Raleway" pitchFamily="34" charset="-120"/>
              </a:rPr>
              <a:t>Спасибо за внимание!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6524588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98631" y="354901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 в </a:t>
            </a: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ИИ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</a:t>
            </a: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медицины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98631" y="4937760"/>
            <a:ext cx="111590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Искусственный интеллект (AI) - это область компьютерных наук, которая изучает создание умных машин, способных выполнять задачи, требующие человеческого интеллекта. В медицине AI может быть использован для повышения точности диагностики, прогнозирования заболеваний и создания индивидуальных планов лечения.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11" name="Рисунок 10" descr="Искусственный интеллект в медицине и фармацевтике - российские инновации -  ФармМедПром">
            <a:extLst>
              <a:ext uri="{FF2B5EF4-FFF2-40B4-BE49-F238E27FC236}">
                <a16:creationId xmlns:a16="http://schemas.microsoft.com/office/drawing/2014/main" id="{9FEB0B7A-2D31-4290-9C76-5DC4DC79A5C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39" y="98853"/>
            <a:ext cx="4696122" cy="2777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6966" y="115419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Применение AI в медицинской диагностике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616967" y="3053244"/>
            <a:ext cx="7472352" cy="21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AI в медицинской диагностике позволяет анализировать огромные объемы медицинских данных, выявлять скрытые паттерны и предсказывать вероятность развития заболеваний. Это помогает врачам принимать более точные решения и улучшить результаты лечения </a:t>
            </a:r>
            <a:r>
              <a:rPr lang="en-US" sz="20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пациентов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20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38BBAA10-D614-41C6-A43F-EA8966D790E5}"/>
              </a:ext>
            </a:extLst>
          </p:cNvPr>
          <p:cNvGrpSpPr/>
          <p:nvPr/>
        </p:nvGrpSpPr>
        <p:grpSpPr>
          <a:xfrm>
            <a:off x="8071578" y="432486"/>
            <a:ext cx="6207270" cy="6890367"/>
            <a:chOff x="8071578" y="432486"/>
            <a:chExt cx="6207270" cy="6890367"/>
          </a:xfrm>
          <a:blipFill>
            <a:blip r:embed="rId4"/>
            <a:stretch>
              <a:fillRect/>
            </a:stretch>
          </a:blipFill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75558537-F236-48D6-8842-3AF3E2633B6E}"/>
                </a:ext>
              </a:extLst>
            </p:cNvPr>
            <p:cNvSpPr/>
            <p:nvPr/>
          </p:nvSpPr>
          <p:spPr>
            <a:xfrm>
              <a:off x="9625914" y="43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E8D4870-C98D-429F-812C-175B0CF7D06B}"/>
                </a:ext>
              </a:extLst>
            </p:cNvPr>
            <p:cNvSpPr/>
            <p:nvPr/>
          </p:nvSpPr>
          <p:spPr>
            <a:xfrm>
              <a:off x="11171380" y="43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F453B6CE-1378-4F2C-99FC-78EFA0F99307}"/>
                </a:ext>
              </a:extLst>
            </p:cNvPr>
            <p:cNvSpPr/>
            <p:nvPr/>
          </p:nvSpPr>
          <p:spPr>
            <a:xfrm>
              <a:off x="12716846" y="43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3DF43648-E7E9-471B-BDE1-5B9ABF73F3B1}"/>
                </a:ext>
              </a:extLst>
            </p:cNvPr>
            <p:cNvSpPr/>
            <p:nvPr/>
          </p:nvSpPr>
          <p:spPr>
            <a:xfrm>
              <a:off x="10398647" y="1770204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0697A6F4-583A-46B6-8E0B-066630445ADF}"/>
                </a:ext>
              </a:extLst>
            </p:cNvPr>
            <p:cNvSpPr/>
            <p:nvPr/>
          </p:nvSpPr>
          <p:spPr>
            <a:xfrm>
              <a:off x="11944113" y="1770204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A5C9E3BB-C132-4E4A-9663-F4C305100EDF}"/>
                </a:ext>
              </a:extLst>
            </p:cNvPr>
            <p:cNvSpPr/>
            <p:nvPr/>
          </p:nvSpPr>
          <p:spPr>
            <a:xfrm>
              <a:off x="8853181" y="1775105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5E390FF-84F8-4710-A6D5-8009651B327B}"/>
                </a:ext>
              </a:extLst>
            </p:cNvPr>
            <p:cNvSpPr/>
            <p:nvPr/>
          </p:nvSpPr>
          <p:spPr>
            <a:xfrm>
              <a:off x="11171380" y="310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D9F075C-A4D4-4943-B707-931FE4AC0B06}"/>
                </a:ext>
              </a:extLst>
            </p:cNvPr>
            <p:cNvSpPr/>
            <p:nvPr/>
          </p:nvSpPr>
          <p:spPr>
            <a:xfrm>
              <a:off x="9625914" y="310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A4643B39-51F1-4995-99F7-0F1B600FB3D0}"/>
                </a:ext>
              </a:extLst>
            </p:cNvPr>
            <p:cNvSpPr/>
            <p:nvPr/>
          </p:nvSpPr>
          <p:spPr>
            <a:xfrm>
              <a:off x="12716846" y="3102486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48D5660-2592-40A7-9949-D7B461B32739}"/>
                </a:ext>
              </a:extLst>
            </p:cNvPr>
            <p:cNvSpPr/>
            <p:nvPr/>
          </p:nvSpPr>
          <p:spPr>
            <a:xfrm>
              <a:off x="11944113" y="4434768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F31AC11-8515-423A-A2D8-9665FEE1AAB1}"/>
                </a:ext>
              </a:extLst>
            </p:cNvPr>
            <p:cNvSpPr/>
            <p:nvPr/>
          </p:nvSpPr>
          <p:spPr>
            <a:xfrm>
              <a:off x="10389777" y="4445105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4221D746-314F-420B-8DB6-BB2A3124F0AB}"/>
                </a:ext>
              </a:extLst>
            </p:cNvPr>
            <p:cNvSpPr/>
            <p:nvPr/>
          </p:nvSpPr>
          <p:spPr>
            <a:xfrm>
              <a:off x="8844311" y="4440204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A2574E69-2634-477C-93BD-466623093905}"/>
                </a:ext>
              </a:extLst>
            </p:cNvPr>
            <p:cNvSpPr/>
            <p:nvPr/>
          </p:nvSpPr>
          <p:spPr>
            <a:xfrm>
              <a:off x="9617044" y="5777387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878C0B55-123A-48CB-BAC1-7675EC653F4B}"/>
                </a:ext>
              </a:extLst>
            </p:cNvPr>
            <p:cNvSpPr/>
            <p:nvPr/>
          </p:nvSpPr>
          <p:spPr>
            <a:xfrm>
              <a:off x="11171380" y="5777387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8BA00FC7-2D8E-42A7-B83C-73980EA2CF84}"/>
                </a:ext>
              </a:extLst>
            </p:cNvPr>
            <p:cNvSpPr/>
            <p:nvPr/>
          </p:nvSpPr>
          <p:spPr>
            <a:xfrm>
              <a:off x="12733382" y="5777387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AE0C28AF-174E-48CE-8BB7-4B9FB7AD6F2A}"/>
                </a:ext>
              </a:extLst>
            </p:cNvPr>
            <p:cNvSpPr/>
            <p:nvPr/>
          </p:nvSpPr>
          <p:spPr>
            <a:xfrm>
              <a:off x="8071578" y="5777387"/>
              <a:ext cx="1545466" cy="154546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u="sng"/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5645EAF6-3055-40F2-B076-8508298D4A4A}"/>
              </a:ext>
            </a:extLst>
          </p:cNvPr>
          <p:cNvSpPr/>
          <p:nvPr/>
        </p:nvSpPr>
        <p:spPr>
          <a:xfrm>
            <a:off x="616967" y="5449096"/>
            <a:ext cx="7762994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AI в медицине уже привело к разработке систем для помощи в диагностике рака, предсказании риска инсульта и разработке индивидуальных планов лечения пациентов.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3484" y="814181"/>
            <a:ext cx="1207219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</a:t>
            </a:r>
            <a:r>
              <a:rPr lang="ru-RU" sz="437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очему</a:t>
            </a:r>
            <a:r>
              <a:rPr lang="ru-RU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разработка ИИ в медицине важна?</a:t>
            </a:r>
            <a:endParaRPr lang="en-US" sz="4374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F2B342F6-2FA3-4570-A10A-1A07DBB65D37}"/>
              </a:ext>
            </a:extLst>
          </p:cNvPr>
          <p:cNvSpPr/>
          <p:nvPr/>
        </p:nvSpPr>
        <p:spPr>
          <a:xfrm>
            <a:off x="6771504" y="2207695"/>
            <a:ext cx="6672648" cy="49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улучшение качества медицинской помощи, </a:t>
            </a: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A7D87F7C-2E52-4CD1-AC30-7A6010F448F1}"/>
              </a:ext>
            </a:extLst>
          </p:cNvPr>
          <p:cNvSpPr/>
          <p:nvPr/>
        </p:nvSpPr>
        <p:spPr>
          <a:xfrm>
            <a:off x="6771504" y="2734713"/>
            <a:ext cx="7624118" cy="8687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эффективности и точности диагностики и лечения заболеваний, </a:t>
            </a:r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03957FA9-6F54-4FC7-BF5B-2E3AC3D79B7A}"/>
              </a:ext>
            </a:extLst>
          </p:cNvPr>
          <p:cNvSpPr/>
          <p:nvPr/>
        </p:nvSpPr>
        <p:spPr>
          <a:xfrm>
            <a:off x="6771504" y="3603444"/>
            <a:ext cx="6672648" cy="879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процессов управления медицинскими ресурсами</a:t>
            </a:r>
            <a:r>
              <a:rPr lang="ru-RU" sz="2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6F08CA16-BDE1-438D-8743-F1D888FE5A85}"/>
              </a:ext>
            </a:extLst>
          </p:cNvPr>
          <p:cNvSpPr/>
          <p:nvPr/>
        </p:nvSpPr>
        <p:spPr>
          <a:xfrm>
            <a:off x="6771504" y="4483151"/>
            <a:ext cx="6672648" cy="1996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борьба с глобальными проблемами здравоохранения (недостаток квалифицированных медицинских работников и неравномерное распределение медицинских ресурсов),</a:t>
            </a: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37BCAEDC-753A-4C80-B5BA-0A5CF916F0B3}"/>
              </a:ext>
            </a:extLst>
          </p:cNvPr>
          <p:cNvSpPr/>
          <p:nvPr/>
        </p:nvSpPr>
        <p:spPr>
          <a:xfrm>
            <a:off x="6771504" y="6480021"/>
            <a:ext cx="6672648" cy="49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доступность медицинской помощи (дистанционная медицина),</a:t>
            </a:r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B363F0F1-292D-4517-913C-5DD4E0E62D2D}"/>
              </a:ext>
            </a:extLst>
          </p:cNvPr>
          <p:cNvSpPr/>
          <p:nvPr/>
        </p:nvSpPr>
        <p:spPr>
          <a:xfrm>
            <a:off x="6771504" y="7340892"/>
            <a:ext cx="6672648" cy="49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затрат на лечение.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EB2B928-A7BE-42B5-8F14-1C6356568C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3" y="2909246"/>
            <a:ext cx="6003193" cy="33767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2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5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60004" y="788970"/>
            <a:ext cx="554782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1B1B27"/>
                </a:solidFill>
                <a:latin typeface="Raleway" pitchFamily="34" charset="0"/>
              </a:rPr>
              <a:t>Целевая аудитория</a:t>
            </a:r>
            <a:endParaRPr lang="en-US" sz="4374" dirty="0"/>
          </a:p>
        </p:txBody>
      </p:sp>
      <p:pic>
        <p:nvPicPr>
          <p:cNvPr id="3074" name="Picture 2" descr="Анализ и сегментация целевой аудитории с помощью социальных сетей |  SkyDigital">
            <a:extLst>
              <a:ext uri="{FF2B5EF4-FFF2-40B4-BE49-F238E27FC236}">
                <a16:creationId xmlns:a16="http://schemas.microsoft.com/office/drawing/2014/main" id="{AF815EC3-B429-47B5-9DED-6664769D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32" y="1760534"/>
            <a:ext cx="3786428" cy="28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CA6248AE-8668-4842-B52B-293F3C543566}"/>
              </a:ext>
            </a:extLst>
          </p:cNvPr>
          <p:cNvSpPr/>
          <p:nvPr/>
        </p:nvSpPr>
        <p:spPr>
          <a:xfrm>
            <a:off x="9354105" y="2966685"/>
            <a:ext cx="948584" cy="46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B363F0F1-292D-4517-913C-5DD4E0E62D2D}"/>
              </a:ext>
            </a:extLst>
          </p:cNvPr>
          <p:cNvSpPr/>
          <p:nvPr/>
        </p:nvSpPr>
        <p:spPr>
          <a:xfrm>
            <a:off x="6556319" y="5592748"/>
            <a:ext cx="1750052" cy="66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Пациенты </a:t>
            </a: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3846EAA-6212-4EC1-B8BC-C2B01B8E4E15}"/>
              </a:ext>
            </a:extLst>
          </p:cNvPr>
          <p:cNvSpPr/>
          <p:nvPr/>
        </p:nvSpPr>
        <p:spPr>
          <a:xfrm>
            <a:off x="600222" y="2906530"/>
            <a:ext cx="3786428" cy="117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Медицинские работники, врачи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30E421DC-14BC-4B33-85FD-AC51BA8D64BE}"/>
              </a:ext>
            </a:extLst>
          </p:cNvPr>
          <p:cNvSpPr/>
          <p:nvPr/>
        </p:nvSpPr>
        <p:spPr>
          <a:xfrm rot="10800000">
            <a:off x="4552102" y="2963416"/>
            <a:ext cx="948584" cy="46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010514E5-9754-497C-B8F9-5A702BB4EE1A}"/>
              </a:ext>
            </a:extLst>
          </p:cNvPr>
          <p:cNvSpPr/>
          <p:nvPr/>
        </p:nvSpPr>
        <p:spPr>
          <a:xfrm>
            <a:off x="600222" y="3817261"/>
            <a:ext cx="3786428" cy="354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0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Врачи и медицинские работники могут использовать ИИ для более точной диагностики и персонализированного лечения, а также для оптимизации процессов в своей работе. 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EEE92BD6-FC83-4033-9753-1B994A864C8E}"/>
              </a:ext>
            </a:extLst>
          </p:cNvPr>
          <p:cNvSpPr/>
          <p:nvPr/>
        </p:nvSpPr>
        <p:spPr>
          <a:xfrm>
            <a:off x="10364298" y="2902350"/>
            <a:ext cx="4043147" cy="1177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4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Медицинские учреждения</a:t>
            </a: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6E9F1DC-B038-4329-AD22-107CA6AF0BFE}"/>
              </a:ext>
            </a:extLst>
          </p:cNvPr>
          <p:cNvSpPr/>
          <p:nvPr/>
        </p:nvSpPr>
        <p:spPr>
          <a:xfrm>
            <a:off x="10364298" y="3510827"/>
            <a:ext cx="3786428" cy="354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0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Медицинские учреждения могут использовать ИИ для улучшения качества и эффективности своих услуг.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ED65E0D2-A01A-4C4A-A3BC-F14C76D18D63}"/>
              </a:ext>
            </a:extLst>
          </p:cNvPr>
          <p:cNvSpPr/>
          <p:nvPr/>
        </p:nvSpPr>
        <p:spPr>
          <a:xfrm>
            <a:off x="5109895" y="6189051"/>
            <a:ext cx="5373083" cy="354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20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Пациенты могут воспользоваться ИИ для более раннего обнаружения заболеваний и получения более точной диагностики и персонализированного лечения.</a:t>
            </a: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56E3BE15-905A-4D6F-A7CB-C9EF5C679823}"/>
              </a:ext>
            </a:extLst>
          </p:cNvPr>
          <p:cNvSpPr/>
          <p:nvPr/>
        </p:nvSpPr>
        <p:spPr>
          <a:xfrm rot="5400000">
            <a:off x="6957053" y="4865480"/>
            <a:ext cx="948584" cy="469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570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30993" y="3265765"/>
            <a:ext cx="10168414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268"/>
              </a:lnSpc>
              <a:buNone/>
            </a:pPr>
            <a:r>
              <a:rPr lang="en-US" sz="421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Преимущества</a:t>
            </a:r>
            <a:r>
              <a:rPr lang="en-US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и</a:t>
            </a:r>
            <a:r>
              <a:rPr lang="ru-RU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недостатки</a:t>
            </a:r>
            <a:r>
              <a:rPr lang="en-US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AI в здравоохранении</a:t>
            </a:r>
            <a:endParaRPr lang="en-US" sz="4214" dirty="0"/>
          </a:p>
        </p:txBody>
      </p:sp>
      <p:sp>
        <p:nvSpPr>
          <p:cNvPr id="5" name="Shape 3"/>
          <p:cNvSpPr/>
          <p:nvPr/>
        </p:nvSpPr>
        <p:spPr>
          <a:xfrm>
            <a:off x="2230993" y="4924544"/>
            <a:ext cx="4977289" cy="2714982"/>
          </a:xfrm>
          <a:prstGeom prst="roundRect">
            <a:avLst>
              <a:gd name="adj" fmla="val 3548"/>
            </a:avLst>
          </a:prstGeom>
          <a:solidFill>
            <a:srgbClr val="E1E1EA"/>
          </a:solidFill>
          <a:ln w="13335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458283" y="5151834"/>
            <a:ext cx="2140625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4"/>
              </a:lnSpc>
              <a:buNone/>
            </a:pPr>
            <a:r>
              <a:rPr lang="en-US" sz="210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Преимущества</a:t>
            </a:r>
            <a:endParaRPr lang="en-US" sz="2107" dirty="0"/>
          </a:p>
        </p:txBody>
      </p:sp>
      <p:sp>
        <p:nvSpPr>
          <p:cNvPr id="7" name="Text 5"/>
          <p:cNvSpPr/>
          <p:nvPr/>
        </p:nvSpPr>
        <p:spPr>
          <a:xfrm>
            <a:off x="2458283" y="5700117"/>
            <a:ext cx="4522708" cy="1812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Раннее обнаружение заболеваний</a:t>
            </a:r>
            <a:r>
              <a:rPr lang="en-US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1686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Точность диагностики.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Персонализированное лечение.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Улучшение эффективности лечения.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процессов.</a:t>
            </a:r>
          </a:p>
        </p:txBody>
      </p:sp>
      <p:sp>
        <p:nvSpPr>
          <p:cNvPr id="8" name="Shape 6"/>
          <p:cNvSpPr/>
          <p:nvPr/>
        </p:nvSpPr>
        <p:spPr>
          <a:xfrm>
            <a:off x="7422237" y="4924544"/>
            <a:ext cx="4977289" cy="2714982"/>
          </a:xfrm>
          <a:prstGeom prst="roundRect">
            <a:avLst>
              <a:gd name="adj" fmla="val 3548"/>
            </a:avLst>
          </a:prstGeom>
          <a:solidFill>
            <a:srgbClr val="E1E1EA"/>
          </a:solidFill>
          <a:ln w="13335">
            <a:solidFill>
              <a:srgbClr val="C3C3D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49528" y="5151834"/>
            <a:ext cx="2140625" cy="334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4"/>
              </a:lnSpc>
              <a:buNone/>
            </a:pPr>
            <a:r>
              <a:rPr lang="ru-RU" sz="2107" dirty="0">
                <a:solidFill>
                  <a:srgbClr val="3C3939"/>
                </a:solidFill>
                <a:latin typeface="Raleway" pitchFamily="34" charset="0"/>
              </a:rPr>
              <a:t>Недостатки</a:t>
            </a:r>
            <a:endParaRPr lang="en-US" sz="2107" dirty="0"/>
          </a:p>
        </p:txBody>
      </p:sp>
      <p:sp>
        <p:nvSpPr>
          <p:cNvPr id="10" name="Text 8"/>
          <p:cNvSpPr/>
          <p:nvPr/>
        </p:nvSpPr>
        <p:spPr>
          <a:xfrm>
            <a:off x="7649528" y="5700117"/>
            <a:ext cx="4522708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Недостаток этики и прозрачности.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Недостаток конфиденциальности.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Недостаток надежности.</a:t>
            </a:r>
          </a:p>
          <a:p>
            <a:pPr marL="342900" indent="-342900">
              <a:lnSpc>
                <a:spcPts val="2697"/>
              </a:lnSpc>
              <a:buAutoNum type="arabicPeriod"/>
            </a:pPr>
            <a:r>
              <a:rPr lang="ru-RU" sz="16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Недостаток замещения.</a:t>
            </a: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5811"/>
          </a:xfrm>
          <a:prstGeom prst="rect">
            <a:avLst/>
          </a:prstGeom>
        </p:spPr>
      </p:pic>
      <p:pic>
        <p:nvPicPr>
          <p:cNvPr id="4100" name="Picture 4" descr="Четыре самые серьёзные проблемы искусственного интеллекта — Ferra.ru">
            <a:extLst>
              <a:ext uri="{FF2B5EF4-FFF2-40B4-BE49-F238E27FC236}">
                <a16:creationId xmlns:a16="http://schemas.microsoft.com/office/drawing/2014/main" id="{DA3E0AC8-4350-4C27-BE28-6DD6BAD1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55" y="-1"/>
            <a:ext cx="5763290" cy="26758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94B49558-43E6-43B8-A256-0AEADADDE48C}"/>
              </a:ext>
            </a:extLst>
          </p:cNvPr>
          <p:cNvSpPr/>
          <p:nvPr/>
        </p:nvSpPr>
        <p:spPr>
          <a:xfrm>
            <a:off x="4271605" y="234345"/>
            <a:ext cx="10168414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en-US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</a:t>
            </a:r>
            <a:r>
              <a:rPr lang="ru-RU" sz="4214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очему</a:t>
            </a:r>
            <a:r>
              <a:rPr lang="ru-RU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это выгодно?</a:t>
            </a:r>
            <a:endParaRPr lang="en-US" sz="4214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E6D50C-B402-4092-A072-188AC7364151}"/>
              </a:ext>
            </a:extLst>
          </p:cNvPr>
          <p:cNvPicPr/>
          <p:nvPr/>
        </p:nvPicPr>
        <p:blipFill rotWithShape="1">
          <a:blip r:embed="rId4"/>
          <a:srcRect l="10971" t="27138" r="35487" b="12438"/>
          <a:stretch/>
        </p:blipFill>
        <p:spPr bwMode="auto">
          <a:xfrm>
            <a:off x="4081224" y="1168673"/>
            <a:ext cx="10269575" cy="6517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EBAE03C-FFA3-40D7-8B15-92191E2D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396" y="1908277"/>
            <a:ext cx="10671208" cy="52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87D900F2-48A2-45FD-9A6B-B6D0E17420F8}"/>
              </a:ext>
            </a:extLst>
          </p:cNvPr>
          <p:cNvSpPr/>
          <p:nvPr/>
        </p:nvSpPr>
        <p:spPr>
          <a:xfrm>
            <a:off x="4271605" y="379598"/>
            <a:ext cx="10168414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ru-RU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Еще немного о выгодах</a:t>
            </a:r>
            <a:endParaRPr lang="en-US" sz="4214" dirty="0"/>
          </a:p>
        </p:txBody>
      </p:sp>
    </p:spTree>
    <p:extLst>
      <p:ext uri="{BB962C8B-B14F-4D97-AF65-F5344CB8AC3E}">
        <p14:creationId xmlns:p14="http://schemas.microsoft.com/office/powerpoint/2010/main" val="23951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-1191"/>
            <a:ext cx="3657600" cy="8230791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94B49558-43E6-43B8-A256-0AEADADDE48C}"/>
              </a:ext>
            </a:extLst>
          </p:cNvPr>
          <p:cNvSpPr/>
          <p:nvPr/>
        </p:nvSpPr>
        <p:spPr>
          <a:xfrm>
            <a:off x="255659" y="382626"/>
            <a:ext cx="10272298" cy="1337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68"/>
              </a:lnSpc>
              <a:buNone/>
            </a:pPr>
            <a:r>
              <a:rPr lang="ru-RU" sz="42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Основные характеристики и особенности продукта</a:t>
            </a:r>
            <a:endParaRPr lang="en-US" sz="4214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62725FAB-C2D9-47D8-AC97-7866C4EFD244}"/>
              </a:ext>
            </a:extLst>
          </p:cNvPr>
          <p:cNvSpPr/>
          <p:nvPr/>
        </p:nvSpPr>
        <p:spPr>
          <a:xfrm>
            <a:off x="769439" y="1881513"/>
            <a:ext cx="45719" cy="6111462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C2EA6F06-697B-4526-BFB6-5E7797DD2B6E}"/>
              </a:ext>
            </a:extLst>
          </p:cNvPr>
          <p:cNvSpPr/>
          <p:nvPr/>
        </p:nvSpPr>
        <p:spPr>
          <a:xfrm>
            <a:off x="1040485" y="2281265"/>
            <a:ext cx="774740" cy="44172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56C7B13D-AE7C-4D11-8850-A458F5E5A6F7}"/>
              </a:ext>
            </a:extLst>
          </p:cNvPr>
          <p:cNvSpPr/>
          <p:nvPr/>
        </p:nvSpPr>
        <p:spPr>
          <a:xfrm>
            <a:off x="542447" y="2054391"/>
            <a:ext cx="498038" cy="498038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24D3EC6-9311-4B4F-8E6D-3F83A67BFD18}"/>
              </a:ext>
            </a:extLst>
          </p:cNvPr>
          <p:cNvSpPr/>
          <p:nvPr/>
        </p:nvSpPr>
        <p:spPr>
          <a:xfrm>
            <a:off x="1035184" y="3796454"/>
            <a:ext cx="774740" cy="44172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667610BD-61F6-4D9B-834C-DB90F59A322F}"/>
              </a:ext>
            </a:extLst>
          </p:cNvPr>
          <p:cNvSpPr/>
          <p:nvPr/>
        </p:nvSpPr>
        <p:spPr>
          <a:xfrm>
            <a:off x="542447" y="3555804"/>
            <a:ext cx="498038" cy="498038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4A5D059F-5D9B-4FBB-A60D-6FC7344B4EF2}"/>
              </a:ext>
            </a:extLst>
          </p:cNvPr>
          <p:cNvSpPr/>
          <p:nvPr/>
        </p:nvSpPr>
        <p:spPr>
          <a:xfrm>
            <a:off x="542447" y="5057217"/>
            <a:ext cx="498038" cy="498038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8CCC44E8-FE01-4A1A-91F6-1488B4654825}"/>
              </a:ext>
            </a:extLst>
          </p:cNvPr>
          <p:cNvSpPr/>
          <p:nvPr/>
        </p:nvSpPr>
        <p:spPr>
          <a:xfrm>
            <a:off x="1964013" y="2061963"/>
            <a:ext cx="7130560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97"/>
              </a:lnSpc>
            </a:pPr>
            <a:r>
              <a:rPr lang="ru-RU" sz="2000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анализа медицинских данных</a:t>
            </a: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3B504312-14A2-493B-B3A5-BB005D597055}"/>
              </a:ext>
            </a:extLst>
          </p:cNvPr>
          <p:cNvSpPr/>
          <p:nvPr/>
        </p:nvSpPr>
        <p:spPr>
          <a:xfrm>
            <a:off x="1040485" y="5313457"/>
            <a:ext cx="774740" cy="44172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D774CF07-6E78-40E4-A339-E0841F71583D}"/>
              </a:ext>
            </a:extLst>
          </p:cNvPr>
          <p:cNvSpPr/>
          <p:nvPr/>
        </p:nvSpPr>
        <p:spPr>
          <a:xfrm>
            <a:off x="537146" y="6558630"/>
            <a:ext cx="498038" cy="498038"/>
          </a:xfrm>
          <a:prstGeom prst="roundRect">
            <a:avLst>
              <a:gd name="adj" fmla="val 2000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B7F83275-4A17-4C57-8D28-D7744CCFAC57}"/>
              </a:ext>
            </a:extLst>
          </p:cNvPr>
          <p:cNvSpPr/>
          <p:nvPr/>
        </p:nvSpPr>
        <p:spPr>
          <a:xfrm>
            <a:off x="1029883" y="6801001"/>
            <a:ext cx="774740" cy="44172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DCE0B7F2-92B4-4D98-829D-B5ED98717108}"/>
              </a:ext>
            </a:extLst>
          </p:cNvPr>
          <p:cNvSpPr/>
          <p:nvPr/>
        </p:nvSpPr>
        <p:spPr>
          <a:xfrm>
            <a:off x="1964013" y="3602975"/>
            <a:ext cx="6821641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97"/>
              </a:lnSpc>
            </a:pPr>
            <a:r>
              <a:rPr lang="ru-RU" sz="2000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машинного обучения</a:t>
            </a: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C352A458-EE1C-4D62-A784-324B0588BF9D}"/>
              </a:ext>
            </a:extLst>
          </p:cNvPr>
          <p:cNvSpPr/>
          <p:nvPr/>
        </p:nvSpPr>
        <p:spPr>
          <a:xfrm>
            <a:off x="1964012" y="5147576"/>
            <a:ext cx="7254836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97"/>
              </a:lnSpc>
            </a:pPr>
            <a:r>
              <a:rPr lang="ru-RU" sz="2000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 медицинскими учреждениями</a:t>
            </a: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A6045C02-5DF7-4E76-B90D-0C7926F6AAB1}"/>
              </a:ext>
            </a:extLst>
          </p:cNvPr>
          <p:cNvSpPr/>
          <p:nvPr/>
        </p:nvSpPr>
        <p:spPr>
          <a:xfrm>
            <a:off x="1964011" y="6558630"/>
            <a:ext cx="6821641" cy="6114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97"/>
              </a:lnSpc>
            </a:pPr>
            <a:r>
              <a:rPr lang="ru-RU" sz="2000" i="1" spc="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Безопасность данных</a:t>
            </a:r>
          </a:p>
        </p:txBody>
      </p:sp>
      <p:pic>
        <p:nvPicPr>
          <p:cNvPr id="5122" name="Picture 2" descr="Голова с шестеренками в мозгу, объект на белом фоне, векторные иллюстрации  | Премиум векторы">
            <a:extLst>
              <a:ext uri="{FF2B5EF4-FFF2-40B4-BE49-F238E27FC236}">
                <a16:creationId xmlns:a16="http://schemas.microsoft.com/office/drawing/2014/main" id="{FC0F69C4-8CA6-4E53-BA8F-BB7BB92C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73" y="283984"/>
            <a:ext cx="1770407" cy="17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348</Words>
  <Application>Microsoft Office PowerPoint</Application>
  <PresentationFormat>Произвольный</PresentationFormat>
  <Paragraphs>62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Raleway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Климович</cp:lastModifiedBy>
  <cp:revision>26</cp:revision>
  <dcterms:created xsi:type="dcterms:W3CDTF">2023-11-01T20:03:20Z</dcterms:created>
  <dcterms:modified xsi:type="dcterms:W3CDTF">2023-11-03T12:28:50Z</dcterms:modified>
</cp:coreProperties>
</file>